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0" r:id="rId2"/>
    <p:sldId id="265" r:id="rId3"/>
    <p:sldId id="263" r:id="rId4"/>
    <p:sldId id="261" r:id="rId5"/>
    <p:sldId id="262" r:id="rId6"/>
  </p:sldIdLst>
  <p:sldSz cx="9144000" cy="6858000" type="screen4x3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46F890A9-2807-4EBB-B81D-B2AA78EC7F39}" styleName="Dunkle Formatvorlage 2 - Akzent 5/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unkle Formatvorlage 2 - Akzent 3/Akz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unkle Formatvorlage 2 - Akzent 1/Akz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Dunkle Formatvorlag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685BDE4-9282-4687-9DAA-737B27E1F9E7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8EAFAB37-5CF0-46DF-822F-72488B228966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504474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2C12-022D-4186-9696-CB890A8F7299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2266B-C482-430B-BB57-EA678C11D4F2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91474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2C12-022D-4186-9696-CB890A8F7299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2266B-C482-430B-BB57-EA678C11D4F2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202475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2C12-022D-4186-9696-CB890A8F7299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2266B-C482-430B-BB57-EA678C11D4F2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904049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2C12-022D-4186-9696-CB890A8F7299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2266B-C482-430B-BB57-EA678C11D4F2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008457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2C12-022D-4186-9696-CB890A8F7299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2266B-C482-430B-BB57-EA678C11D4F2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462642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2C12-022D-4186-9696-CB890A8F7299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2266B-C482-430B-BB57-EA678C11D4F2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151375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2C12-022D-4186-9696-CB890A8F7299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2266B-C482-430B-BB57-EA678C11D4F2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756121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2C12-022D-4186-9696-CB890A8F7299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2266B-C482-430B-BB57-EA678C11D4F2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986752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2C12-022D-4186-9696-CB890A8F7299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2266B-C482-430B-BB57-EA678C11D4F2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727126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2C12-022D-4186-9696-CB890A8F7299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2266B-C482-430B-BB57-EA678C11D4F2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58873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2C12-022D-4186-9696-CB890A8F7299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2266B-C482-430B-BB57-EA678C11D4F2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302251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A2C12-022D-4186-9696-CB890A8F7299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2266B-C482-430B-BB57-EA678C11D4F2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66083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44824"/>
            <a:ext cx="8229600" cy="2664296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just"/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sz="4900" dirty="0" smtClean="0"/>
              <a:t>Die Sprachenfolge an der LFS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(</a:t>
            </a:r>
            <a:r>
              <a:rPr lang="de-DE" dirty="0" smtClean="0"/>
              <a:t>G9)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en-GB" dirty="0"/>
          </a:p>
        </p:txBody>
      </p:sp>
      <p:pic>
        <p:nvPicPr>
          <p:cNvPr id="5122" name="Picture 2" descr="Erzbischöfliche Liebfrauenschule Bon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188640"/>
            <a:ext cx="3619500" cy="13963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345988623"/>
      </p:ext>
    </p:extLst>
  </p:cSld>
  <p:clrMapOvr>
    <a:masterClrMapping/>
  </p:clrMapOvr>
  <p:transition advTm="2012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1526" y="912510"/>
            <a:ext cx="2140234" cy="36933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 err="1" smtClean="0"/>
              <a:t>Klasse</a:t>
            </a:r>
            <a:r>
              <a:rPr lang="en-GB" b="1" dirty="0" smtClean="0"/>
              <a:t> 5+6	</a:t>
            </a:r>
            <a:endParaRPr lang="en-GB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411760" y="912510"/>
            <a:ext cx="2140234" cy="36933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 err="1" smtClean="0"/>
              <a:t>Klasse</a:t>
            </a:r>
            <a:r>
              <a:rPr lang="en-GB" b="1" dirty="0" smtClean="0"/>
              <a:t> 7+8</a:t>
            </a:r>
            <a:endParaRPr lang="en-GB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551994" y="912510"/>
            <a:ext cx="2140234" cy="36933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 err="1" smtClean="0"/>
              <a:t>Klasse</a:t>
            </a:r>
            <a:r>
              <a:rPr lang="en-GB" b="1" dirty="0" smtClean="0"/>
              <a:t> 9+10</a:t>
            </a:r>
            <a:endParaRPr lang="en-GB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691102" y="912510"/>
            <a:ext cx="2129370" cy="36933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EF – Q2</a:t>
            </a:r>
            <a:endParaRPr lang="en-GB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51520" y="1700808"/>
            <a:ext cx="2140234" cy="3693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err="1" smtClean="0"/>
              <a:t>Englisch</a:t>
            </a:r>
            <a:endParaRPr lang="en-GB" b="1" dirty="0"/>
          </a:p>
        </p:txBody>
      </p:sp>
      <p:cxnSp>
        <p:nvCxnSpPr>
          <p:cNvPr id="19" name="Straight Arrow Connector 18"/>
          <p:cNvCxnSpPr>
            <a:stCxn id="17" idx="3"/>
          </p:cNvCxnSpPr>
          <p:nvPr/>
        </p:nvCxnSpPr>
        <p:spPr>
          <a:xfrm>
            <a:off x="2391754" y="1885474"/>
            <a:ext cx="428046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411760" y="2328633"/>
            <a:ext cx="2140234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err="1" smtClean="0"/>
              <a:t>Französisch</a:t>
            </a:r>
            <a:endParaRPr lang="en-GB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2411760" y="2708920"/>
            <a:ext cx="2140234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err="1" smtClean="0"/>
              <a:t>Spanisch</a:t>
            </a:r>
            <a:endParaRPr lang="en-GB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2411760" y="3083689"/>
            <a:ext cx="2140234" cy="369332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err="1" smtClean="0"/>
              <a:t>Latein</a:t>
            </a:r>
            <a:endParaRPr lang="en-GB" b="1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4538878" y="2511463"/>
            <a:ext cx="2152224" cy="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4538878" y="2903764"/>
            <a:ext cx="215222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551994" y="3270892"/>
            <a:ext cx="215222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572000" y="4077072"/>
            <a:ext cx="2140234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err="1" smtClean="0"/>
              <a:t>Französisch</a:t>
            </a:r>
            <a:endParaRPr lang="en-GB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4572000" y="4437112"/>
            <a:ext cx="214023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 smtClean="0"/>
              <a:t>Ernährungslehre</a:t>
            </a:r>
            <a:endParaRPr lang="en-GB" dirty="0"/>
          </a:p>
        </p:txBody>
      </p:sp>
      <p:sp>
        <p:nvSpPr>
          <p:cNvPr id="33" name="TextBox 32"/>
          <p:cNvSpPr txBox="1"/>
          <p:nvPr/>
        </p:nvSpPr>
        <p:spPr>
          <a:xfrm>
            <a:off x="6732240" y="5229200"/>
            <a:ext cx="2140234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err="1" smtClean="0"/>
              <a:t>Spanisch</a:t>
            </a:r>
            <a:endParaRPr lang="en-GB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107504" y="2328633"/>
            <a:ext cx="1656184" cy="16004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b="1" dirty="0" smtClean="0"/>
              <a:t>In Klasse 6: „Wochen des Sprachenlernens“ und individuelle Beratung als Unterstützung für die Sprachenwahl.</a:t>
            </a:r>
            <a:endParaRPr lang="de-DE" sz="14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4564958" y="260648"/>
            <a:ext cx="43995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 smtClean="0"/>
              <a:t>Die Sprachenfolge an der LFS </a:t>
            </a:r>
          </a:p>
          <a:p>
            <a:pPr algn="r"/>
            <a:r>
              <a:rPr lang="de-DE" smtClean="0"/>
              <a:t>Gültig ab </a:t>
            </a:r>
            <a:r>
              <a:rPr lang="de-DE" dirty="0" smtClean="0"/>
              <a:t>Schuljahr 2019/20 (G9)</a:t>
            </a:r>
          </a:p>
          <a:p>
            <a:pPr algn="r"/>
            <a:endParaRPr lang="de-DE" dirty="0" smtClean="0"/>
          </a:p>
          <a:p>
            <a:pPr algn="r"/>
            <a:endParaRPr lang="de-DE" dirty="0"/>
          </a:p>
        </p:txBody>
      </p:sp>
      <p:sp>
        <p:nvSpPr>
          <p:cNvPr id="38" name="Date Placeholder 3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9A280-2365-4CDD-8AAD-642BCA627988}" type="datetime1">
              <a:rPr lang="en-GB" smtClean="0"/>
              <a:pPr/>
              <a:t>26/10/2020</a:t>
            </a:fld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4572000" y="4797152"/>
            <a:ext cx="2140234" cy="646331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Junior-</a:t>
            </a:r>
            <a:r>
              <a:rPr lang="en-GB" dirty="0" err="1" smtClean="0"/>
              <a:t>Ingenieur</a:t>
            </a:r>
            <a:r>
              <a:rPr lang="en-GB" dirty="0" smtClean="0"/>
              <a:t>-</a:t>
            </a:r>
            <a:r>
              <a:rPr lang="en-GB" dirty="0" err="1" smtClean="0"/>
              <a:t>Akademie</a:t>
            </a:r>
            <a:endParaRPr lang="en-GB" dirty="0" smtClean="0"/>
          </a:p>
        </p:txBody>
      </p:sp>
      <p:cxnSp>
        <p:nvCxnSpPr>
          <p:cNvPr id="4" name="Gerade Verbindung mit Pfeil 3"/>
          <p:cNvCxnSpPr/>
          <p:nvPr/>
        </p:nvCxnSpPr>
        <p:spPr>
          <a:xfrm>
            <a:off x="6668024" y="1885474"/>
            <a:ext cx="2108238" cy="0"/>
          </a:xfrm>
          <a:prstGeom prst="straightConnector1">
            <a:avLst/>
          </a:prstGeom>
          <a:ln w="47625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/>
          <p:cNvCxnSpPr/>
          <p:nvPr/>
        </p:nvCxnSpPr>
        <p:spPr>
          <a:xfrm flipV="1">
            <a:off x="6691102" y="2511463"/>
            <a:ext cx="2104574" cy="1"/>
          </a:xfrm>
          <a:prstGeom prst="straightConnector1">
            <a:avLst/>
          </a:prstGeom>
          <a:ln w="47625">
            <a:solidFill>
              <a:schemeClr val="tx2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mit Pfeil 28"/>
          <p:cNvCxnSpPr/>
          <p:nvPr/>
        </p:nvCxnSpPr>
        <p:spPr>
          <a:xfrm>
            <a:off x="6667432" y="2904530"/>
            <a:ext cx="2128244" cy="0"/>
          </a:xfrm>
          <a:prstGeom prst="straightConnector1">
            <a:avLst/>
          </a:prstGeom>
          <a:ln w="47625">
            <a:solidFill>
              <a:srgbClr val="FFFF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21"/>
          <p:cNvSpPr txBox="1"/>
          <p:nvPr/>
        </p:nvSpPr>
        <p:spPr>
          <a:xfrm>
            <a:off x="6764723" y="3004209"/>
            <a:ext cx="1083081" cy="646331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err="1" smtClean="0"/>
              <a:t>Latinum</a:t>
            </a:r>
            <a:r>
              <a:rPr lang="en-GB" b="1" dirty="0" smtClean="0"/>
              <a:t> </a:t>
            </a:r>
            <a:r>
              <a:rPr lang="en-GB" b="1" dirty="0" err="1" smtClean="0"/>
              <a:t>Ende</a:t>
            </a:r>
            <a:r>
              <a:rPr lang="en-GB" b="1" dirty="0" smtClean="0"/>
              <a:t> EF</a:t>
            </a:r>
            <a:endParaRPr lang="en-GB" b="1" dirty="0"/>
          </a:p>
        </p:txBody>
      </p:sp>
      <p:sp>
        <p:nvSpPr>
          <p:cNvPr id="13" name="Pfeil nach rechts 12"/>
          <p:cNvSpPr/>
          <p:nvPr/>
        </p:nvSpPr>
        <p:spPr>
          <a:xfrm>
            <a:off x="1825815" y="2748047"/>
            <a:ext cx="576064" cy="48463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1" name="Gerade Verbindung mit Pfeil 30"/>
          <p:cNvCxnSpPr/>
          <p:nvPr/>
        </p:nvCxnSpPr>
        <p:spPr>
          <a:xfrm>
            <a:off x="539552" y="5594682"/>
            <a:ext cx="802091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/>
          <p:cNvSpPr txBox="1"/>
          <p:nvPr/>
        </p:nvSpPr>
        <p:spPr>
          <a:xfrm>
            <a:off x="1326830" y="5397868"/>
            <a:ext cx="2592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Pflichtbelegung bis Ende Sek I</a:t>
            </a:r>
            <a:endParaRPr lang="de-DE" sz="1400" dirty="0"/>
          </a:p>
        </p:txBody>
      </p:sp>
      <p:cxnSp>
        <p:nvCxnSpPr>
          <p:cNvPr id="47" name="Gerade Verbindung mit Pfeil 46"/>
          <p:cNvCxnSpPr/>
          <p:nvPr/>
        </p:nvCxnSpPr>
        <p:spPr>
          <a:xfrm>
            <a:off x="539552" y="5949280"/>
            <a:ext cx="787278" cy="0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feld 50"/>
          <p:cNvSpPr txBox="1"/>
          <p:nvPr/>
        </p:nvSpPr>
        <p:spPr>
          <a:xfrm>
            <a:off x="1341643" y="5795391"/>
            <a:ext cx="2705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Fortsetzung  als GK oder LK in</a:t>
            </a:r>
          </a:p>
          <a:p>
            <a:r>
              <a:rPr lang="de-DE" sz="1400" dirty="0" smtClean="0"/>
              <a:t> Sek II möglich</a:t>
            </a:r>
            <a:endParaRPr lang="de-DE" sz="1400" dirty="0"/>
          </a:p>
        </p:txBody>
      </p:sp>
      <p:cxnSp>
        <p:nvCxnSpPr>
          <p:cNvPr id="32" name="Gerade Verbindung mit Pfeil 27"/>
          <p:cNvCxnSpPr/>
          <p:nvPr/>
        </p:nvCxnSpPr>
        <p:spPr>
          <a:xfrm flipV="1">
            <a:off x="6732240" y="4221088"/>
            <a:ext cx="2104574" cy="1"/>
          </a:xfrm>
          <a:prstGeom prst="straightConnector1">
            <a:avLst/>
          </a:prstGeom>
          <a:ln w="47625">
            <a:solidFill>
              <a:schemeClr val="tx2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mit Pfeil 27"/>
          <p:cNvCxnSpPr/>
          <p:nvPr/>
        </p:nvCxnSpPr>
        <p:spPr>
          <a:xfrm flipV="1">
            <a:off x="6732240" y="4653136"/>
            <a:ext cx="2104574" cy="1"/>
          </a:xfrm>
          <a:prstGeom prst="straightConnector1">
            <a:avLst/>
          </a:prstGeom>
          <a:ln w="4762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266271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de-DE" dirty="0" smtClean="0"/>
              <a:t>Unser Plus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Calibri" pitchFamily="34" charset="0"/>
              <a:buChar char="+"/>
            </a:pPr>
            <a:r>
              <a:rPr lang="de-DE" dirty="0" smtClean="0"/>
              <a:t>Klasse 6: </a:t>
            </a:r>
          </a:p>
          <a:p>
            <a:pPr>
              <a:buNone/>
            </a:pPr>
            <a:r>
              <a:rPr lang="de-DE" dirty="0" smtClean="0"/>
              <a:t>	Sprachenwochen </a:t>
            </a:r>
            <a:r>
              <a:rPr lang="de-DE" dirty="0" smtClean="0"/>
              <a:t>mit Schnupperunterricht </a:t>
            </a:r>
            <a:r>
              <a:rPr lang="de-DE" dirty="0" smtClean="0"/>
              <a:t>in allen drei Fremdsprachen und </a:t>
            </a:r>
            <a:r>
              <a:rPr lang="de-DE" dirty="0" smtClean="0"/>
              <a:t>Beratung vor der Wahl der 2. Fremdsprache </a:t>
            </a: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Font typeface="Calibri" pitchFamily="34" charset="0"/>
              <a:buChar char="+"/>
            </a:pPr>
            <a:r>
              <a:rPr lang="de-DE" dirty="0" smtClean="0"/>
              <a:t>Individueller </a:t>
            </a:r>
            <a:r>
              <a:rPr lang="de-DE" dirty="0" smtClean="0"/>
              <a:t>Förderunterricht in der Sekundarstufe I</a:t>
            </a:r>
            <a:endParaRPr lang="de-DE" dirty="0" smtClean="0"/>
          </a:p>
          <a:p>
            <a:pPr>
              <a:buFont typeface="Calibri" pitchFamily="34" charset="0"/>
              <a:buChar char="+"/>
            </a:pPr>
            <a:endParaRPr lang="de-DE" dirty="0" smtClean="0"/>
          </a:p>
          <a:p>
            <a:pPr>
              <a:buFont typeface="Calibri" pitchFamily="34" charset="0"/>
              <a:buChar char="+"/>
            </a:pPr>
            <a:r>
              <a:rPr lang="de-DE" dirty="0" smtClean="0"/>
              <a:t>Vielfältiges Austauschangebot</a:t>
            </a:r>
          </a:p>
          <a:p>
            <a:pPr>
              <a:buFont typeface="Calibri" pitchFamily="34" charset="0"/>
              <a:buChar char="+"/>
            </a:pPr>
            <a:endParaRPr lang="de-DE" dirty="0" smtClean="0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GB" b="1" dirty="0" err="1" smtClean="0"/>
              <a:t>Austauschprogramme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indent="0">
              <a:buNone/>
            </a:pPr>
            <a:r>
              <a:rPr lang="de-DE" dirty="0" smtClean="0"/>
              <a:t>Unsere Schule führt seit vielen Jahren Austauschfahrten mit verschiedenen ausländischen Partnerschulen durch. Die Fahrten werden angeboten für:</a:t>
            </a:r>
          </a:p>
          <a:p>
            <a:pPr>
              <a:buNone/>
            </a:pPr>
            <a:r>
              <a:rPr lang="de-DE" dirty="0" smtClean="0"/>
              <a:t> </a:t>
            </a:r>
          </a:p>
          <a:p>
            <a:r>
              <a:rPr lang="de-DE" dirty="0" smtClean="0"/>
              <a:t>die Stufe 7 mit der St. </a:t>
            </a:r>
            <a:r>
              <a:rPr lang="de-DE" dirty="0" err="1" smtClean="0"/>
              <a:t>Paul‘s</a:t>
            </a:r>
            <a:r>
              <a:rPr lang="de-DE" dirty="0" smtClean="0"/>
              <a:t> Girls‘ School in </a:t>
            </a:r>
            <a:r>
              <a:rPr lang="de-DE" b="1" dirty="0" smtClean="0"/>
              <a:t>London</a:t>
            </a:r>
            <a:r>
              <a:rPr lang="de-DE" dirty="0" smtClean="0"/>
              <a:t>, England</a:t>
            </a:r>
          </a:p>
          <a:p>
            <a:pPr>
              <a:buNone/>
            </a:pPr>
            <a:r>
              <a:rPr lang="de-DE" dirty="0" smtClean="0"/>
              <a:t> </a:t>
            </a:r>
          </a:p>
          <a:p>
            <a:r>
              <a:rPr lang="de-DE" dirty="0" smtClean="0"/>
              <a:t>die Stufe 9 mit dem </a:t>
            </a:r>
            <a:r>
              <a:rPr lang="de-DE" dirty="0" err="1" smtClean="0"/>
              <a:t>Collège-Lycée</a:t>
            </a:r>
            <a:r>
              <a:rPr lang="de-DE" dirty="0" smtClean="0"/>
              <a:t> St.-Joseph in </a:t>
            </a:r>
            <a:r>
              <a:rPr lang="de-DE" b="1" dirty="0" err="1" smtClean="0"/>
              <a:t>Ancenis</a:t>
            </a:r>
            <a:r>
              <a:rPr lang="de-DE" dirty="0" smtClean="0"/>
              <a:t>, Frankreich</a:t>
            </a:r>
          </a:p>
          <a:p>
            <a:endParaRPr lang="de-DE" dirty="0" smtClean="0"/>
          </a:p>
          <a:p>
            <a:r>
              <a:rPr lang="de-DE" dirty="0" smtClean="0"/>
              <a:t>die Stufe EF/Q1 mit dem </a:t>
            </a:r>
            <a:r>
              <a:rPr lang="de-DE" dirty="0" err="1" smtClean="0"/>
              <a:t>Colegio</a:t>
            </a:r>
            <a:r>
              <a:rPr lang="de-DE" dirty="0" smtClean="0"/>
              <a:t> Santa Ursula in </a:t>
            </a:r>
            <a:r>
              <a:rPr lang="de-DE" b="1" dirty="0" err="1" smtClean="0"/>
              <a:t>Maipú</a:t>
            </a:r>
            <a:r>
              <a:rPr lang="de-DE" dirty="0" smtClean="0"/>
              <a:t>, </a:t>
            </a:r>
            <a:r>
              <a:rPr lang="de-DE" dirty="0" smtClean="0"/>
              <a:t>Chile.</a:t>
            </a:r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Schülerinnen der Stufe EF können am</a:t>
            </a:r>
            <a:r>
              <a:rPr lang="de-DE" dirty="0" smtClean="0"/>
              <a:t> </a:t>
            </a:r>
            <a:r>
              <a:rPr lang="de-DE" dirty="0" smtClean="0"/>
              <a:t>Austausch </a:t>
            </a:r>
            <a:r>
              <a:rPr lang="de-DE" dirty="0" smtClean="0"/>
              <a:t>des KFG mit </a:t>
            </a:r>
            <a:r>
              <a:rPr lang="de-DE" dirty="0" smtClean="0"/>
              <a:t>einer Schule in </a:t>
            </a:r>
            <a:r>
              <a:rPr lang="de-DE" b="1" dirty="0" smtClean="0"/>
              <a:t>Madrid</a:t>
            </a:r>
            <a:r>
              <a:rPr lang="de-DE" dirty="0" smtClean="0"/>
              <a:t>, Spanien </a:t>
            </a:r>
            <a:r>
              <a:rPr lang="de-DE" dirty="0" smtClean="0"/>
              <a:t>teilnehmen.</a:t>
            </a:r>
            <a:endParaRPr lang="de-DE" dirty="0" smtClean="0"/>
          </a:p>
          <a:p>
            <a:endParaRPr lang="de-DE" dirty="0"/>
          </a:p>
        </p:txBody>
      </p:sp>
    </p:spTree>
  </p:cSld>
  <p:clrMapOvr>
    <a:masterClrMapping/>
  </p:clrMapOvr>
  <p:transition advTm="27175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de-DE" dirty="0" smtClean="0"/>
              <a:t>Sprachzertifikate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indent="0">
              <a:buNone/>
            </a:pPr>
            <a:r>
              <a:rPr lang="de-DE" dirty="0" smtClean="0"/>
              <a:t>Durchführung </a:t>
            </a:r>
            <a:r>
              <a:rPr lang="de-DE" dirty="0" smtClean="0"/>
              <a:t>von allgemein anerkannten </a:t>
            </a:r>
            <a:r>
              <a:rPr lang="de-DE" dirty="0" smtClean="0"/>
              <a:t>Sprachprüfungen:</a:t>
            </a:r>
            <a:endParaRPr lang="de-DE" dirty="0" smtClean="0"/>
          </a:p>
          <a:p>
            <a:endParaRPr lang="de-DE" dirty="0" smtClean="0"/>
          </a:p>
          <a:p>
            <a:r>
              <a:rPr lang="en-GB" dirty="0" err="1" smtClean="0"/>
              <a:t>Englisch</a:t>
            </a:r>
            <a:r>
              <a:rPr lang="en-GB" dirty="0" smtClean="0"/>
              <a:t>: Cambridge Advanced Certificate (B2-C1)</a:t>
            </a:r>
            <a:endParaRPr lang="de-DE" dirty="0" smtClean="0"/>
          </a:p>
          <a:p>
            <a:pPr>
              <a:buNone/>
            </a:pPr>
            <a:endParaRPr lang="de-DE" dirty="0" smtClean="0"/>
          </a:p>
          <a:p>
            <a:r>
              <a:rPr lang="de-DE" dirty="0" smtClean="0"/>
              <a:t>Französisch</a:t>
            </a:r>
            <a:r>
              <a:rPr lang="de-DE" dirty="0" smtClean="0"/>
              <a:t>: DELF A1-B2</a:t>
            </a:r>
          </a:p>
          <a:p>
            <a:pPr>
              <a:buNone/>
            </a:pPr>
            <a:r>
              <a:rPr lang="de-DE" dirty="0" smtClean="0"/>
              <a:t> </a:t>
            </a:r>
          </a:p>
          <a:p>
            <a:r>
              <a:rPr lang="de-DE" dirty="0" smtClean="0"/>
              <a:t>Spanisch</a:t>
            </a:r>
            <a:r>
              <a:rPr lang="de-DE" dirty="0" smtClean="0"/>
              <a:t>: DELE/TELC A2-B1</a:t>
            </a:r>
            <a:endParaRPr lang="de-DE" dirty="0"/>
          </a:p>
        </p:txBody>
      </p:sp>
    </p:spTree>
  </p:cSld>
  <p:clrMapOvr>
    <a:masterClrMapping/>
  </p:clrMapOvr>
  <p:transition advTm="22137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</Words>
  <Application>Microsoft Office PowerPoint</Application>
  <PresentationFormat>Bildschirmpräsentation (4:3)</PresentationFormat>
  <Paragraphs>46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Office Theme</vt:lpstr>
      <vt:lpstr>  Die Sprachenfolge an der LFS  (G9)  </vt:lpstr>
      <vt:lpstr>Folie 2</vt:lpstr>
      <vt:lpstr>Unser Plus</vt:lpstr>
      <vt:lpstr>Austauschprogramme</vt:lpstr>
      <vt:lpstr>Sprachzertifikate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Hilker-Schäfer</dc:creator>
  <cp:lastModifiedBy>mary.hilker-schaefer</cp:lastModifiedBy>
  <cp:revision>27</cp:revision>
  <cp:lastPrinted>2016-05-26T18:43:12Z</cp:lastPrinted>
  <dcterms:created xsi:type="dcterms:W3CDTF">2016-05-23T15:09:20Z</dcterms:created>
  <dcterms:modified xsi:type="dcterms:W3CDTF">2020-10-26T13:03:33Z</dcterms:modified>
</cp:coreProperties>
</file>