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5" r:id="rId3"/>
    <p:sldId id="263" r:id="rId4"/>
    <p:sldId id="261" r:id="rId5"/>
    <p:sldId id="262" r:id="rId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85BDE4-9282-4687-9DAA-737B27E1F9E7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EAFAB37-5CF0-46DF-822F-72488B22896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0447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9147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0247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0404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845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264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5137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5612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8675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2712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887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225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2C12-022D-4186-9696-CB890A8F7299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266B-C482-430B-BB57-EA678C11D4F2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08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664296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4900" dirty="0" smtClean="0"/>
              <a:t>Die Sprachenfolge an der LFS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smtClean="0"/>
              <a:t>G9)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GB" dirty="0"/>
          </a:p>
        </p:txBody>
      </p:sp>
      <p:pic>
        <p:nvPicPr>
          <p:cNvPr id="5122" name="Picture 2" descr="Erzbischöfliche Liebfrauenschule Bo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8640"/>
            <a:ext cx="3619500" cy="1396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45988623"/>
      </p:ext>
    </p:extLst>
  </p:cSld>
  <p:clrMapOvr>
    <a:masterClrMapping/>
  </p:clrMapOvr>
  <p:transition advTm="201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26" y="912510"/>
            <a:ext cx="214023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Klasse</a:t>
            </a:r>
            <a:r>
              <a:rPr lang="en-GB" b="1" dirty="0" smtClean="0"/>
              <a:t> 5+6	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11760" y="912510"/>
            <a:ext cx="214023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Klasse</a:t>
            </a:r>
            <a:r>
              <a:rPr lang="en-GB" b="1" dirty="0" smtClean="0"/>
              <a:t> 7+8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51994" y="912510"/>
            <a:ext cx="214023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Klasse</a:t>
            </a:r>
            <a:r>
              <a:rPr lang="en-GB" b="1" dirty="0" smtClean="0"/>
              <a:t> 9+10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91102" y="912510"/>
            <a:ext cx="212937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EF – Q2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1700808"/>
            <a:ext cx="2140234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Englisch</a:t>
            </a:r>
            <a:endParaRPr lang="en-GB" b="1" dirty="0"/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>
            <a:off x="2391754" y="1885474"/>
            <a:ext cx="42804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11760" y="2328633"/>
            <a:ext cx="214023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Französisch</a:t>
            </a:r>
            <a:endParaRPr lang="en-GB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411760" y="2708920"/>
            <a:ext cx="214023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Spanisch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11760" y="3083689"/>
            <a:ext cx="2140234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Latein</a:t>
            </a:r>
            <a:endParaRPr lang="en-GB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538878" y="2511463"/>
            <a:ext cx="2152224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38878" y="2903764"/>
            <a:ext cx="215222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51994" y="3270892"/>
            <a:ext cx="2152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0" y="4077072"/>
            <a:ext cx="214023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Französisch</a:t>
            </a:r>
            <a:endParaRPr lang="en-GB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4437112"/>
            <a:ext cx="21402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Ernährungslehre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732240" y="5229200"/>
            <a:ext cx="214023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Spanisch</a:t>
            </a:r>
            <a:endParaRPr lang="en-GB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7504" y="2328633"/>
            <a:ext cx="1656184" cy="1600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In Klasse 6: „Wochen des Sprachenlernens“ und individuelle Beratung als Unterstützung für die Sprachenwahl.</a:t>
            </a:r>
            <a:endParaRPr lang="de-DE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564958" y="260648"/>
            <a:ext cx="4399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Die Sprachenfolge an der LFS </a:t>
            </a:r>
          </a:p>
          <a:p>
            <a:pPr algn="r"/>
            <a:r>
              <a:rPr lang="de-DE" smtClean="0"/>
              <a:t>Gültig ab </a:t>
            </a:r>
            <a:r>
              <a:rPr lang="de-DE" dirty="0" smtClean="0"/>
              <a:t>Schuljahr 2019/20 (G9)</a:t>
            </a:r>
          </a:p>
          <a:p>
            <a:pPr algn="r"/>
            <a:endParaRPr lang="de-DE" dirty="0" smtClean="0"/>
          </a:p>
          <a:p>
            <a:pPr algn="r"/>
            <a:endParaRPr lang="de-DE" dirty="0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280-2365-4CDD-8AAD-642BCA627988}" type="datetime1">
              <a:rPr lang="en-GB" smtClean="0"/>
              <a:pPr/>
              <a:t>26/10/2020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4797152"/>
            <a:ext cx="2140234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Junior-</a:t>
            </a:r>
            <a:r>
              <a:rPr lang="en-GB" dirty="0" err="1" smtClean="0"/>
              <a:t>Ingenieur</a:t>
            </a:r>
            <a:r>
              <a:rPr lang="en-GB" dirty="0" smtClean="0"/>
              <a:t>-</a:t>
            </a:r>
            <a:r>
              <a:rPr lang="en-GB" dirty="0" err="1" smtClean="0"/>
              <a:t>Akademie</a:t>
            </a:r>
            <a:endParaRPr lang="en-GB" dirty="0" smtClean="0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6668024" y="1885474"/>
            <a:ext cx="2108238" cy="0"/>
          </a:xfrm>
          <a:prstGeom prst="straightConnector1">
            <a:avLst/>
          </a:prstGeom>
          <a:ln w="476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6691102" y="2511463"/>
            <a:ext cx="2104574" cy="1"/>
          </a:xfrm>
          <a:prstGeom prst="straightConnector1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6667432" y="2904530"/>
            <a:ext cx="2128244" cy="0"/>
          </a:xfrm>
          <a:prstGeom prst="straightConnector1">
            <a:avLst/>
          </a:prstGeom>
          <a:ln w="47625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21"/>
          <p:cNvSpPr txBox="1"/>
          <p:nvPr/>
        </p:nvSpPr>
        <p:spPr>
          <a:xfrm>
            <a:off x="6764723" y="3004209"/>
            <a:ext cx="1083081" cy="64633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Latinum</a:t>
            </a:r>
            <a:r>
              <a:rPr lang="en-GB" b="1" dirty="0" smtClean="0"/>
              <a:t> </a:t>
            </a:r>
            <a:r>
              <a:rPr lang="en-GB" b="1" dirty="0" err="1" smtClean="0"/>
              <a:t>Ende</a:t>
            </a:r>
            <a:r>
              <a:rPr lang="en-GB" b="1" dirty="0" smtClean="0"/>
              <a:t> EF</a:t>
            </a:r>
            <a:endParaRPr lang="en-GB" b="1" dirty="0"/>
          </a:p>
        </p:txBody>
      </p:sp>
      <p:sp>
        <p:nvSpPr>
          <p:cNvPr id="13" name="Pfeil nach rechts 12"/>
          <p:cNvSpPr/>
          <p:nvPr/>
        </p:nvSpPr>
        <p:spPr>
          <a:xfrm>
            <a:off x="1825815" y="2748047"/>
            <a:ext cx="576064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539552" y="5594682"/>
            <a:ext cx="802091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1326830" y="5397868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Pflichtbelegung bis Ende Sek I</a:t>
            </a:r>
            <a:endParaRPr lang="de-DE" sz="1400" dirty="0"/>
          </a:p>
        </p:txBody>
      </p:sp>
      <p:cxnSp>
        <p:nvCxnSpPr>
          <p:cNvPr id="47" name="Gerade Verbindung mit Pfeil 46"/>
          <p:cNvCxnSpPr/>
          <p:nvPr/>
        </p:nvCxnSpPr>
        <p:spPr>
          <a:xfrm>
            <a:off x="539552" y="5949280"/>
            <a:ext cx="787278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1341643" y="5795391"/>
            <a:ext cx="2705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Fortsetzung  als GK oder LK in</a:t>
            </a:r>
          </a:p>
          <a:p>
            <a:r>
              <a:rPr lang="de-DE" sz="1400" dirty="0" smtClean="0"/>
              <a:t> Sek II möglich</a:t>
            </a:r>
            <a:endParaRPr lang="de-DE" sz="1400" dirty="0"/>
          </a:p>
        </p:txBody>
      </p:sp>
      <p:cxnSp>
        <p:nvCxnSpPr>
          <p:cNvPr id="32" name="Gerade Verbindung mit Pfeil 27"/>
          <p:cNvCxnSpPr/>
          <p:nvPr/>
        </p:nvCxnSpPr>
        <p:spPr>
          <a:xfrm flipV="1">
            <a:off x="6732240" y="4221088"/>
            <a:ext cx="2104574" cy="1"/>
          </a:xfrm>
          <a:prstGeom prst="straightConnector1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27"/>
          <p:cNvCxnSpPr/>
          <p:nvPr/>
        </p:nvCxnSpPr>
        <p:spPr>
          <a:xfrm flipV="1">
            <a:off x="6732240" y="4653136"/>
            <a:ext cx="2104574" cy="1"/>
          </a:xfrm>
          <a:prstGeom prst="straightConnector1">
            <a:avLst/>
          </a:prstGeom>
          <a:ln w="476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6627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Unser Plus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alibri" pitchFamily="34" charset="0"/>
              <a:buChar char="+"/>
            </a:pPr>
            <a:r>
              <a:rPr lang="de-DE" dirty="0" smtClean="0"/>
              <a:t>Klasse 6: </a:t>
            </a:r>
          </a:p>
          <a:p>
            <a:pPr>
              <a:buNone/>
            </a:pPr>
            <a:r>
              <a:rPr lang="de-DE" dirty="0" smtClean="0"/>
              <a:t>	Sprachenwochen </a:t>
            </a:r>
            <a:r>
              <a:rPr lang="de-DE" dirty="0" smtClean="0"/>
              <a:t>mit Schnupperunterricht </a:t>
            </a:r>
            <a:r>
              <a:rPr lang="de-DE" dirty="0" smtClean="0"/>
              <a:t>in allen drei Fremdsprachen und </a:t>
            </a:r>
            <a:r>
              <a:rPr lang="de-DE" dirty="0" smtClean="0"/>
              <a:t>Beratung vor der Wahl der 2. Fremdsprache 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Font typeface="Calibri" pitchFamily="34" charset="0"/>
              <a:buChar char="+"/>
            </a:pPr>
            <a:r>
              <a:rPr lang="de-DE" dirty="0" smtClean="0"/>
              <a:t>Individueller </a:t>
            </a:r>
            <a:r>
              <a:rPr lang="de-DE" dirty="0" smtClean="0"/>
              <a:t>Förderunterricht in der Sekundarstufe I</a:t>
            </a:r>
            <a:endParaRPr lang="de-DE" dirty="0" smtClean="0"/>
          </a:p>
          <a:p>
            <a:pPr>
              <a:buFont typeface="Calibri" pitchFamily="34" charset="0"/>
              <a:buChar char="+"/>
            </a:pPr>
            <a:endParaRPr lang="de-DE" dirty="0" smtClean="0"/>
          </a:p>
          <a:p>
            <a:pPr>
              <a:buFont typeface="Calibri" pitchFamily="34" charset="0"/>
              <a:buChar char="+"/>
            </a:pPr>
            <a:r>
              <a:rPr lang="de-DE" dirty="0" smtClean="0"/>
              <a:t>Vielfältiges Austauschangebot</a:t>
            </a:r>
          </a:p>
          <a:p>
            <a:pPr>
              <a:buFont typeface="Calibri" pitchFamily="34" charset="0"/>
              <a:buChar char="+"/>
            </a:pPr>
            <a:endParaRPr lang="de-DE" dirty="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err="1" smtClean="0"/>
              <a:t>Austauschprogramme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de-DE" dirty="0" smtClean="0"/>
              <a:t>Unsere Schule führt seit vielen Jahren Austauschfahrten mit verschiedenen ausländischen Partnerschulen durch. Die Fahrten werden angeboten für:</a:t>
            </a:r>
          </a:p>
          <a:p>
            <a:pPr>
              <a:buNone/>
            </a:pPr>
            <a:r>
              <a:rPr lang="de-DE" dirty="0" smtClean="0"/>
              <a:t> </a:t>
            </a:r>
          </a:p>
          <a:p>
            <a:r>
              <a:rPr lang="de-DE" dirty="0" smtClean="0"/>
              <a:t>die Stufe 7 mit der St. </a:t>
            </a:r>
            <a:r>
              <a:rPr lang="de-DE" dirty="0" err="1" smtClean="0"/>
              <a:t>Paul‘s</a:t>
            </a:r>
            <a:r>
              <a:rPr lang="de-DE" dirty="0" smtClean="0"/>
              <a:t> Girls‘ School in </a:t>
            </a:r>
            <a:r>
              <a:rPr lang="de-DE" b="1" dirty="0" smtClean="0"/>
              <a:t>London</a:t>
            </a:r>
            <a:r>
              <a:rPr lang="de-DE" dirty="0" smtClean="0"/>
              <a:t>, England</a:t>
            </a:r>
          </a:p>
          <a:p>
            <a:pPr>
              <a:buNone/>
            </a:pPr>
            <a:r>
              <a:rPr lang="de-DE" dirty="0" smtClean="0"/>
              <a:t> </a:t>
            </a:r>
          </a:p>
          <a:p>
            <a:r>
              <a:rPr lang="de-DE" dirty="0" smtClean="0"/>
              <a:t>die Stufe 9 mit dem </a:t>
            </a:r>
            <a:r>
              <a:rPr lang="de-DE" dirty="0" err="1" smtClean="0"/>
              <a:t>Collège-Lycée</a:t>
            </a:r>
            <a:r>
              <a:rPr lang="de-DE" dirty="0" smtClean="0"/>
              <a:t> St.-Joseph in </a:t>
            </a:r>
            <a:r>
              <a:rPr lang="de-DE" b="1" dirty="0" err="1" smtClean="0"/>
              <a:t>Ancenis</a:t>
            </a:r>
            <a:r>
              <a:rPr lang="de-DE" dirty="0" smtClean="0"/>
              <a:t>, Frankreich</a:t>
            </a:r>
          </a:p>
          <a:p>
            <a:endParaRPr lang="de-DE" dirty="0" smtClean="0"/>
          </a:p>
          <a:p>
            <a:r>
              <a:rPr lang="de-DE" dirty="0" smtClean="0"/>
              <a:t>die Stufe EF/Q1 mit dem </a:t>
            </a:r>
            <a:r>
              <a:rPr lang="de-DE" dirty="0" err="1" smtClean="0"/>
              <a:t>Colegio</a:t>
            </a:r>
            <a:r>
              <a:rPr lang="de-DE" dirty="0" smtClean="0"/>
              <a:t> Santa Ursula in </a:t>
            </a:r>
            <a:r>
              <a:rPr lang="de-DE" b="1" dirty="0" err="1" smtClean="0"/>
              <a:t>Maipú</a:t>
            </a:r>
            <a:r>
              <a:rPr lang="de-DE" dirty="0" smtClean="0"/>
              <a:t>, </a:t>
            </a:r>
            <a:r>
              <a:rPr lang="de-DE" dirty="0" smtClean="0"/>
              <a:t>Chile.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Schülerinnen der Stufe EF können am</a:t>
            </a:r>
            <a:r>
              <a:rPr lang="de-DE" dirty="0" smtClean="0"/>
              <a:t> </a:t>
            </a:r>
            <a:r>
              <a:rPr lang="de-DE" dirty="0" smtClean="0"/>
              <a:t>Austausch </a:t>
            </a:r>
            <a:r>
              <a:rPr lang="de-DE" dirty="0" smtClean="0"/>
              <a:t>des KFG mit </a:t>
            </a:r>
            <a:r>
              <a:rPr lang="de-DE" dirty="0" smtClean="0"/>
              <a:t>einer Schule in </a:t>
            </a:r>
            <a:r>
              <a:rPr lang="de-DE" b="1" dirty="0" smtClean="0"/>
              <a:t>Madrid</a:t>
            </a:r>
            <a:r>
              <a:rPr lang="de-DE" dirty="0" smtClean="0"/>
              <a:t>, Spanien </a:t>
            </a:r>
            <a:r>
              <a:rPr lang="de-DE" dirty="0" smtClean="0"/>
              <a:t>teilnehmen.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 advTm="2717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Sprachzertifikate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buNone/>
            </a:pPr>
            <a:r>
              <a:rPr lang="de-DE" dirty="0" smtClean="0"/>
              <a:t>Durchführung </a:t>
            </a:r>
            <a:r>
              <a:rPr lang="de-DE" dirty="0" smtClean="0"/>
              <a:t>von allgemein anerkannten </a:t>
            </a:r>
            <a:r>
              <a:rPr lang="de-DE" dirty="0" smtClean="0"/>
              <a:t>Sprachprüfungen:</a:t>
            </a:r>
            <a:endParaRPr lang="de-DE" dirty="0" smtClean="0"/>
          </a:p>
          <a:p>
            <a:endParaRPr lang="de-DE" dirty="0" smtClean="0"/>
          </a:p>
          <a:p>
            <a:r>
              <a:rPr lang="en-GB" dirty="0" err="1" smtClean="0"/>
              <a:t>Englisch</a:t>
            </a:r>
            <a:r>
              <a:rPr lang="en-GB" dirty="0" smtClean="0"/>
              <a:t>: Cambridge Advanced Certificate (B2-C1)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Französisch</a:t>
            </a:r>
            <a:r>
              <a:rPr lang="de-DE" dirty="0" smtClean="0"/>
              <a:t>: DELF A1-B2</a:t>
            </a:r>
          </a:p>
          <a:p>
            <a:pPr>
              <a:buNone/>
            </a:pPr>
            <a:r>
              <a:rPr lang="de-DE" dirty="0" smtClean="0"/>
              <a:t> </a:t>
            </a:r>
          </a:p>
          <a:p>
            <a:r>
              <a:rPr lang="de-DE" dirty="0" smtClean="0"/>
              <a:t>Spanisch</a:t>
            </a:r>
            <a:r>
              <a:rPr lang="de-DE" dirty="0" smtClean="0"/>
              <a:t>: DELE/TELC A2-B1</a:t>
            </a:r>
            <a:endParaRPr lang="de-DE" dirty="0"/>
          </a:p>
        </p:txBody>
      </p:sp>
    </p:spTree>
  </p:cSld>
  <p:clrMapOvr>
    <a:masterClrMapping/>
  </p:clrMapOvr>
  <p:transition advTm="2213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  Die Sprachenfolge an der LFS  (G9)  </vt:lpstr>
      <vt:lpstr>Folie 2</vt:lpstr>
      <vt:lpstr>Unser Plus</vt:lpstr>
      <vt:lpstr>Austauschprogramme</vt:lpstr>
      <vt:lpstr>Sprachzertifikate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Hilker-Schäfer</dc:creator>
  <cp:lastModifiedBy>mary.hilker-schaefer</cp:lastModifiedBy>
  <cp:revision>27</cp:revision>
  <cp:lastPrinted>2016-05-26T18:43:12Z</cp:lastPrinted>
  <dcterms:created xsi:type="dcterms:W3CDTF">2016-05-23T15:09:20Z</dcterms:created>
  <dcterms:modified xsi:type="dcterms:W3CDTF">2020-10-26T13:03:33Z</dcterms:modified>
</cp:coreProperties>
</file>